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sldIdLst>
    <p:sldId id="257" r:id="rId2"/>
    <p:sldId id="276" r:id="rId3"/>
    <p:sldId id="274" r:id="rId4"/>
    <p:sldId id="272" r:id="rId5"/>
    <p:sldId id="271" r:id="rId6"/>
    <p:sldId id="27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33FF"/>
    <a:srgbClr val="99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115" autoAdjust="0"/>
    <p:restoredTop sz="94660"/>
  </p:normalViewPr>
  <p:slideViewPr>
    <p:cSldViewPr snapToGrid="0">
      <p:cViewPr>
        <p:scale>
          <a:sx n="66" d="100"/>
          <a:sy n="66" d="100"/>
        </p:scale>
        <p:origin x="472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Veronika\Downloads\Multi-criteria%20decision%20analysi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26"/>
    </mc:Choice>
    <mc:Fallback>
      <c:style val="26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Sheet1!$C$19</c:f>
              <c:strCache>
                <c:ptCount val="1"/>
                <c:pt idx="0">
                  <c:v>Planning</c:v>
                </c:pt>
              </c:strCache>
            </c:strRef>
          </c:tx>
          <c:invertIfNegative val="0"/>
          <c:cat>
            <c:strRef>
              <c:f>Sheet1!$B$20:$B$25</c:f>
              <c:strCache>
                <c:ptCount val="6"/>
                <c:pt idx="0">
                  <c:v>QUT B/V</c:v>
                </c:pt>
                <c:pt idx="1">
                  <c:v>MO</c:v>
                </c:pt>
                <c:pt idx="2">
                  <c:v>GC</c:v>
                </c:pt>
                <c:pt idx="3">
                  <c:v>AC</c:v>
                </c:pt>
                <c:pt idx="4">
                  <c:v>MSL - SP</c:v>
                </c:pt>
                <c:pt idx="5">
                  <c:v>Overlapp</c:v>
                </c:pt>
              </c:strCache>
            </c:strRef>
          </c:cat>
          <c:val>
            <c:numRef>
              <c:f>Sheet1!$C$20:$C$25</c:f>
              <c:numCache>
                <c:formatCode>General</c:formatCode>
                <c:ptCount val="6"/>
                <c:pt idx="0">
                  <c:v>1</c:v>
                </c:pt>
                <c:pt idx="1">
                  <c:v>3</c:v>
                </c:pt>
                <c:pt idx="2">
                  <c:v>3</c:v>
                </c:pt>
                <c:pt idx="3">
                  <c:v>0</c:v>
                </c:pt>
                <c:pt idx="4">
                  <c:v>3</c:v>
                </c:pt>
                <c:pt idx="5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F50F-4E37-BDE5-7F7BDED4F18C}"/>
            </c:ext>
          </c:extLst>
        </c:ser>
        <c:ser>
          <c:idx val="1"/>
          <c:order val="1"/>
          <c:tx>
            <c:strRef>
              <c:f>Sheet1!$D$19</c:f>
              <c:strCache>
                <c:ptCount val="1"/>
                <c:pt idx="0">
                  <c:v>Reminders</c:v>
                </c:pt>
              </c:strCache>
            </c:strRef>
          </c:tx>
          <c:spPr>
            <a:solidFill>
              <a:srgbClr val="FFC000"/>
            </a:solidFill>
          </c:spPr>
          <c:invertIfNegative val="0"/>
          <c:cat>
            <c:strRef>
              <c:f>Sheet1!$B$20:$B$25</c:f>
              <c:strCache>
                <c:ptCount val="6"/>
                <c:pt idx="0">
                  <c:v>QUT B/V</c:v>
                </c:pt>
                <c:pt idx="1">
                  <c:v>MO</c:v>
                </c:pt>
                <c:pt idx="2">
                  <c:v>GC</c:v>
                </c:pt>
                <c:pt idx="3">
                  <c:v>AC</c:v>
                </c:pt>
                <c:pt idx="4">
                  <c:v>MSL - SP</c:v>
                </c:pt>
                <c:pt idx="5">
                  <c:v>Overlapp</c:v>
                </c:pt>
              </c:strCache>
            </c:strRef>
          </c:cat>
          <c:val>
            <c:numRef>
              <c:f>Sheet1!$D$20:$D$25</c:f>
              <c:numCache>
                <c:formatCode>General</c:formatCode>
                <c:ptCount val="6"/>
                <c:pt idx="0">
                  <c:v>2</c:v>
                </c:pt>
                <c:pt idx="1">
                  <c:v>3</c:v>
                </c:pt>
                <c:pt idx="2">
                  <c:v>3</c:v>
                </c:pt>
                <c:pt idx="3">
                  <c:v>0</c:v>
                </c:pt>
                <c:pt idx="4">
                  <c:v>2</c:v>
                </c:pt>
                <c:pt idx="5">
                  <c:v>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F50F-4E37-BDE5-7F7BDED4F18C}"/>
            </c:ext>
          </c:extLst>
        </c:ser>
        <c:ser>
          <c:idx val="2"/>
          <c:order val="2"/>
          <c:tx>
            <c:strRef>
              <c:f>Sheet1!$E$19</c:f>
              <c:strCache>
                <c:ptCount val="1"/>
                <c:pt idx="0">
                  <c:v>Reliability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cat>
            <c:strRef>
              <c:f>Sheet1!$B$20:$B$25</c:f>
              <c:strCache>
                <c:ptCount val="6"/>
                <c:pt idx="0">
                  <c:v>QUT B/V</c:v>
                </c:pt>
                <c:pt idx="1">
                  <c:v>MO</c:v>
                </c:pt>
                <c:pt idx="2">
                  <c:v>GC</c:v>
                </c:pt>
                <c:pt idx="3">
                  <c:v>AC</c:v>
                </c:pt>
                <c:pt idx="4">
                  <c:v>MSL - SP</c:v>
                </c:pt>
                <c:pt idx="5">
                  <c:v>Overlapp</c:v>
                </c:pt>
              </c:strCache>
            </c:strRef>
          </c:cat>
          <c:val>
            <c:numRef>
              <c:f>Sheet1!$E$20:$E$25</c:f>
              <c:numCache>
                <c:formatCode>General</c:formatCode>
                <c:ptCount val="6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4</c:v>
                </c:pt>
                <c:pt idx="5">
                  <c:v>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F50F-4E37-BDE5-7F7BDED4F18C}"/>
            </c:ext>
          </c:extLst>
        </c:ser>
        <c:ser>
          <c:idx val="3"/>
          <c:order val="3"/>
          <c:tx>
            <c:strRef>
              <c:f>Sheet1!$F$19</c:f>
              <c:strCache>
                <c:ptCount val="1"/>
                <c:pt idx="0">
                  <c:v>Prioritisation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strRef>
              <c:f>Sheet1!$B$20:$B$25</c:f>
              <c:strCache>
                <c:ptCount val="6"/>
                <c:pt idx="0">
                  <c:v>QUT B/V</c:v>
                </c:pt>
                <c:pt idx="1">
                  <c:v>MO</c:v>
                </c:pt>
                <c:pt idx="2">
                  <c:v>GC</c:v>
                </c:pt>
                <c:pt idx="3">
                  <c:v>AC</c:v>
                </c:pt>
                <c:pt idx="4">
                  <c:v>MSL - SP</c:v>
                </c:pt>
                <c:pt idx="5">
                  <c:v>Overlapp</c:v>
                </c:pt>
              </c:strCache>
            </c:strRef>
          </c:cat>
          <c:val>
            <c:numRef>
              <c:f>Sheet1!$F$20:$F$25</c:f>
              <c:numCache>
                <c:formatCode>General</c:formatCode>
                <c:ptCount val="6"/>
                <c:pt idx="0">
                  <c:v>3</c:v>
                </c:pt>
                <c:pt idx="1">
                  <c:v>1</c:v>
                </c:pt>
                <c:pt idx="2">
                  <c:v>1</c:v>
                </c:pt>
                <c:pt idx="3">
                  <c:v>3</c:v>
                </c:pt>
                <c:pt idx="4">
                  <c:v>2</c:v>
                </c:pt>
                <c:pt idx="5">
                  <c:v>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F50F-4E37-BDE5-7F7BDED4F18C}"/>
            </c:ext>
          </c:extLst>
        </c:ser>
        <c:ser>
          <c:idx val="4"/>
          <c:order val="4"/>
          <c:tx>
            <c:strRef>
              <c:f>Sheet1!$G$19</c:f>
              <c:strCache>
                <c:ptCount val="1"/>
                <c:pt idx="0">
                  <c:v>Organisation</c:v>
                </c:pt>
              </c:strCache>
            </c:strRef>
          </c:tx>
          <c:spPr>
            <a:solidFill>
              <a:srgbClr val="7030A0"/>
            </a:solidFill>
          </c:spPr>
          <c:invertIfNegative val="0"/>
          <c:cat>
            <c:strRef>
              <c:f>Sheet1!$B$20:$B$25</c:f>
              <c:strCache>
                <c:ptCount val="6"/>
                <c:pt idx="0">
                  <c:v>QUT B/V</c:v>
                </c:pt>
                <c:pt idx="1">
                  <c:v>MO</c:v>
                </c:pt>
                <c:pt idx="2">
                  <c:v>GC</c:v>
                </c:pt>
                <c:pt idx="3">
                  <c:v>AC</c:v>
                </c:pt>
                <c:pt idx="4">
                  <c:v>MSL - SP</c:v>
                </c:pt>
                <c:pt idx="5">
                  <c:v>Overlapp</c:v>
                </c:pt>
              </c:strCache>
            </c:strRef>
          </c:cat>
          <c:val>
            <c:numRef>
              <c:f>Sheet1!$G$20:$G$25</c:f>
              <c:numCache>
                <c:formatCode>General</c:formatCode>
                <c:ptCount val="6"/>
                <c:pt idx="0">
                  <c:v>4</c:v>
                </c:pt>
                <c:pt idx="1">
                  <c:v>5</c:v>
                </c:pt>
                <c:pt idx="2">
                  <c:v>5</c:v>
                </c:pt>
                <c:pt idx="3">
                  <c:v>3</c:v>
                </c:pt>
                <c:pt idx="4">
                  <c:v>5</c:v>
                </c:pt>
                <c:pt idx="5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F50F-4E37-BDE5-7F7BDED4F18C}"/>
            </c:ext>
          </c:extLst>
        </c:ser>
        <c:ser>
          <c:idx val="5"/>
          <c:order val="5"/>
          <c:tx>
            <c:strRef>
              <c:f>Sheet1!$H$19</c:f>
              <c:strCache>
                <c:ptCount val="1"/>
                <c:pt idx="0">
                  <c:v>Collaboration</c:v>
                </c:pt>
              </c:strCache>
            </c:strRef>
          </c:tx>
          <c:invertIfNegative val="0"/>
          <c:cat>
            <c:strRef>
              <c:f>Sheet1!$B$20:$B$25</c:f>
              <c:strCache>
                <c:ptCount val="6"/>
                <c:pt idx="0">
                  <c:v>QUT B/V</c:v>
                </c:pt>
                <c:pt idx="1">
                  <c:v>MO</c:v>
                </c:pt>
                <c:pt idx="2">
                  <c:v>GC</c:v>
                </c:pt>
                <c:pt idx="3">
                  <c:v>AC</c:v>
                </c:pt>
                <c:pt idx="4">
                  <c:v>MSL - SP</c:v>
                </c:pt>
                <c:pt idx="5">
                  <c:v>Overlapp</c:v>
                </c:pt>
              </c:strCache>
            </c:strRef>
          </c:cat>
          <c:val>
            <c:numRef>
              <c:f>Sheet1!$H$20:$H$25</c:f>
              <c:numCache>
                <c:formatCode>General</c:formatCode>
                <c:ptCount val="6"/>
                <c:pt idx="0">
                  <c:v>0</c:v>
                </c:pt>
                <c:pt idx="1">
                  <c:v>3</c:v>
                </c:pt>
                <c:pt idx="2">
                  <c:v>3</c:v>
                </c:pt>
                <c:pt idx="3">
                  <c:v>0</c:v>
                </c:pt>
                <c:pt idx="4">
                  <c:v>0</c:v>
                </c:pt>
                <c:pt idx="5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5-F50F-4E37-BDE5-7F7BDED4F18C}"/>
            </c:ext>
          </c:extLst>
        </c:ser>
        <c:ser>
          <c:idx val="6"/>
          <c:order val="6"/>
          <c:tx>
            <c:strRef>
              <c:f>Sheet1!$I$19</c:f>
              <c:strCache>
                <c:ptCount val="1"/>
                <c:pt idx="0">
                  <c:v>Usability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</c:spPr>
          <c:invertIfNegative val="0"/>
          <c:cat>
            <c:strRef>
              <c:f>Sheet1!$B$20:$B$25</c:f>
              <c:strCache>
                <c:ptCount val="6"/>
                <c:pt idx="0">
                  <c:v>QUT B/V</c:v>
                </c:pt>
                <c:pt idx="1">
                  <c:v>MO</c:v>
                </c:pt>
                <c:pt idx="2">
                  <c:v>GC</c:v>
                </c:pt>
                <c:pt idx="3">
                  <c:v>AC</c:v>
                </c:pt>
                <c:pt idx="4">
                  <c:v>MSL - SP</c:v>
                </c:pt>
                <c:pt idx="5">
                  <c:v>Overlapp</c:v>
                </c:pt>
              </c:strCache>
            </c:strRef>
          </c:cat>
          <c:val>
            <c:numRef>
              <c:f>Sheet1!$I$20:$I$25</c:f>
              <c:numCache>
                <c:formatCode>General</c:formatCode>
                <c:ptCount val="6"/>
                <c:pt idx="0">
                  <c:v>2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4</c:v>
                </c:pt>
                <c:pt idx="5">
                  <c:v>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F50F-4E37-BDE5-7F7BDED4F18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1322774448"/>
        <c:axId val="-1322778800"/>
      </c:barChart>
      <c:catAx>
        <c:axId val="-132277444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1322778800"/>
        <c:crosses val="autoZero"/>
        <c:auto val="1"/>
        <c:lblAlgn val="ctr"/>
        <c:lblOffset val="100"/>
        <c:noMultiLvlLbl val="0"/>
      </c:catAx>
      <c:valAx>
        <c:axId val="-1322778800"/>
        <c:scaling>
          <c:orientation val="minMax"/>
          <c:max val="5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1322774448"/>
        <c:crosses val="autoZero"/>
        <c:crossBetween val="between"/>
        <c:majorUnit val="1"/>
      </c:valAx>
    </c:plotArea>
    <c:legend>
      <c:legendPos val="b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4/15/2018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4/15/2018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4/15/2018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4/15/2018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4/15/2018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4/15/2018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ransition spd="slow">
    <p:wipe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Competitors</a:t>
            </a:r>
            <a:endParaRPr lang="en-AU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AU" sz="2800" dirty="0" smtClean="0"/>
              <a:t>My Study Life – School Planner</a:t>
            </a:r>
          </a:p>
          <a:p>
            <a:pPr>
              <a:lnSpc>
                <a:spcPct val="150000"/>
              </a:lnSpc>
            </a:pPr>
            <a:r>
              <a:rPr lang="en-AU" sz="2800" dirty="0" smtClean="0"/>
              <a:t>QUT Blackboard / Virtual</a:t>
            </a:r>
          </a:p>
          <a:p>
            <a:pPr>
              <a:lnSpc>
                <a:spcPct val="150000"/>
              </a:lnSpc>
            </a:pPr>
            <a:r>
              <a:rPr lang="en-AU" sz="2800" dirty="0" smtClean="0"/>
              <a:t>Microsoft Outlook</a:t>
            </a:r>
          </a:p>
          <a:p>
            <a:pPr>
              <a:lnSpc>
                <a:spcPct val="150000"/>
              </a:lnSpc>
            </a:pPr>
            <a:r>
              <a:rPr lang="en-AU" sz="2800" dirty="0" smtClean="0"/>
              <a:t>Google Calendar</a:t>
            </a:r>
          </a:p>
          <a:p>
            <a:pPr>
              <a:lnSpc>
                <a:spcPct val="150000"/>
              </a:lnSpc>
            </a:pPr>
            <a:r>
              <a:rPr lang="en-AU" sz="2800" dirty="0" smtClean="0"/>
              <a:t>Assignment Calculator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37634564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My Study </a:t>
            </a:r>
            <a:r>
              <a:rPr lang="en-AU" dirty="0" smtClean="0"/>
              <a:t/>
            </a:r>
            <a:br>
              <a:rPr lang="en-AU" dirty="0" smtClean="0"/>
            </a:br>
            <a:r>
              <a:rPr lang="en-AU" dirty="0" smtClean="0"/>
              <a:t>Life </a:t>
            </a:r>
            <a:r>
              <a:rPr lang="en-AU" dirty="0" smtClean="0"/>
              <a:t>– </a:t>
            </a:r>
            <a:r>
              <a:rPr lang="en-AU" dirty="0" smtClean="0"/>
              <a:t/>
            </a:r>
            <a:br>
              <a:rPr lang="en-AU" dirty="0" smtClean="0"/>
            </a:br>
            <a:r>
              <a:rPr lang="en-AU" dirty="0" smtClean="0"/>
              <a:t>School </a:t>
            </a:r>
            <a:br>
              <a:rPr lang="en-AU" dirty="0" smtClean="0"/>
            </a:br>
            <a:r>
              <a:rPr lang="en-AU" dirty="0" smtClean="0"/>
              <a:t>Planner</a:t>
            </a:r>
            <a:endParaRPr lang="en-AU" dirty="0"/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437" y="3618000"/>
            <a:ext cx="1846452" cy="32400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9170" y="0"/>
            <a:ext cx="1883721" cy="324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5235" y="0"/>
            <a:ext cx="1855584" cy="324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3129" y="3618000"/>
            <a:ext cx="1865454" cy="324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9781" y="0"/>
            <a:ext cx="1868108" cy="324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538" y="0"/>
            <a:ext cx="1865632" cy="324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5597" y="3618000"/>
            <a:ext cx="1876403" cy="3240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716" y="3618000"/>
            <a:ext cx="1883721" cy="3240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" y="0"/>
            <a:ext cx="4783538" cy="1846659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lvl="0"/>
            <a:r>
              <a:rPr lang="en-AU" sz="1600" dirty="0" smtClean="0"/>
              <a:t>Pros: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Allows adding of classes</a:t>
            </a:r>
            <a:r>
              <a:rPr lang="en-AU" sz="1600" dirty="0"/>
              <a:t>, homework, assignments, exams, holidays, and term </a:t>
            </a:r>
            <a:r>
              <a:rPr lang="en-AU" sz="1600" dirty="0" smtClean="0"/>
              <a:t>lengths</a:t>
            </a:r>
            <a:endParaRPr lang="en-AU" sz="16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/>
              <a:t>H</a:t>
            </a:r>
            <a:r>
              <a:rPr lang="en-AU" sz="1600" dirty="0" smtClean="0"/>
              <a:t>as </a:t>
            </a:r>
            <a:r>
              <a:rPr lang="en-AU" sz="1600" dirty="0"/>
              <a:t>a clear view of </a:t>
            </a:r>
            <a:r>
              <a:rPr lang="en-AU" sz="1600" dirty="0" smtClean="0"/>
              <a:t>timetable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/>
              <a:t>A</a:t>
            </a:r>
            <a:r>
              <a:rPr lang="en-AU" sz="1600" dirty="0" smtClean="0"/>
              <a:t>llows dedication of time to exam revision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/>
              <a:t>A</a:t>
            </a:r>
            <a:r>
              <a:rPr lang="en-AU" sz="1600" dirty="0" smtClean="0"/>
              <a:t>llows offline entering of data </a:t>
            </a:r>
            <a:endParaRPr lang="en-AU" sz="16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Syncs to </a:t>
            </a:r>
            <a:r>
              <a:rPr lang="en-AU" sz="1600" dirty="0"/>
              <a:t>a desktop </a:t>
            </a:r>
            <a:r>
              <a:rPr lang="en-AU" sz="1600" dirty="0" smtClean="0"/>
              <a:t>application</a:t>
            </a:r>
            <a:endParaRPr lang="en-AU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1" y="4765119"/>
            <a:ext cx="4783538" cy="2092881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lvl="0"/>
            <a:r>
              <a:rPr lang="en-AU" sz="1600" dirty="0" smtClean="0"/>
              <a:t>Cons: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No option to include non-study related tasks (e.g. house </a:t>
            </a:r>
            <a:r>
              <a:rPr lang="en-AU" sz="1600" dirty="0"/>
              <a:t>duties, work </a:t>
            </a:r>
            <a:r>
              <a:rPr lang="en-AU" sz="1600" dirty="0" smtClean="0"/>
              <a:t>deadlines, personal </a:t>
            </a:r>
            <a:r>
              <a:rPr lang="en-AU" sz="1600" dirty="0"/>
              <a:t>responsibilities or </a:t>
            </a:r>
            <a:r>
              <a:rPr lang="en-AU" sz="1600" dirty="0" smtClean="0"/>
              <a:t>commitments)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No ability to </a:t>
            </a:r>
            <a:r>
              <a:rPr lang="en-AU" sz="1600" dirty="0"/>
              <a:t>work on group projects </a:t>
            </a:r>
            <a:endParaRPr lang="en-AU" sz="1600" dirty="0" smtClean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No ability to set </a:t>
            </a:r>
            <a:r>
              <a:rPr lang="en-AU" sz="1600" dirty="0"/>
              <a:t>tasks for group members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No reminders for tasks </a:t>
            </a:r>
            <a:r>
              <a:rPr lang="en-AU" sz="1600" dirty="0"/>
              <a:t>that </a:t>
            </a:r>
            <a:r>
              <a:rPr lang="en-AU" sz="1600" dirty="0" smtClean="0"/>
              <a:t>have deadlines</a:t>
            </a:r>
            <a:endParaRPr lang="en-AU" sz="16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No priority </a:t>
            </a:r>
            <a:r>
              <a:rPr lang="en-AU" sz="1600" dirty="0"/>
              <a:t>setting for </a:t>
            </a:r>
            <a:r>
              <a:rPr lang="en-AU" sz="1600" dirty="0" smtClean="0"/>
              <a:t>tasks</a:t>
            </a:r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37634564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52919" y="1123838"/>
            <a:ext cx="2947482" cy="4112306"/>
          </a:xfrm>
        </p:spPr>
        <p:txBody>
          <a:bodyPr/>
          <a:lstStyle/>
          <a:p>
            <a:r>
              <a:rPr lang="en-AU" dirty="0" smtClean="0"/>
              <a:t>QUT Blackboard / Virtual</a:t>
            </a:r>
            <a:endParaRPr lang="en-AU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32239" t="10370" r="32708" b="12963"/>
          <a:stretch/>
        </p:blipFill>
        <p:spPr>
          <a:xfrm>
            <a:off x="6004383" y="0"/>
            <a:ext cx="5540943" cy="68170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" y="0"/>
            <a:ext cx="5678904" cy="2062103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lvl="0"/>
            <a:r>
              <a:rPr lang="en-AU" sz="1600" dirty="0" smtClean="0"/>
              <a:t>Pros: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Displays timetable</a:t>
            </a:r>
            <a:r>
              <a:rPr lang="en-AU" sz="1600" dirty="0"/>
              <a:t>, </a:t>
            </a:r>
            <a:r>
              <a:rPr lang="en-AU" sz="1600" dirty="0" smtClean="0"/>
              <a:t>exams, </a:t>
            </a:r>
            <a:r>
              <a:rPr lang="en-AU" sz="1600" dirty="0"/>
              <a:t>and assignments </a:t>
            </a:r>
            <a:r>
              <a:rPr lang="en-AU" sz="1600" dirty="0" smtClean="0"/>
              <a:t>in </a:t>
            </a:r>
            <a:r>
              <a:rPr lang="en-AU" sz="1600" dirty="0"/>
              <a:t>list </a:t>
            </a:r>
            <a:r>
              <a:rPr lang="en-AU" sz="1600" dirty="0" smtClean="0"/>
              <a:t>format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Can add assignments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Very </a:t>
            </a:r>
            <a:r>
              <a:rPr lang="en-AU" sz="1600" dirty="0"/>
              <a:t>good with unit information </a:t>
            </a:r>
            <a:r>
              <a:rPr lang="en-AU" sz="1600" dirty="0" smtClean="0"/>
              <a:t>retrieval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Substantially reliable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/>
              <a:t>All data is synced and no data about exams, assignments or timetables can be </a:t>
            </a:r>
            <a:r>
              <a:rPr lang="en-AU" sz="1600" dirty="0" smtClean="0"/>
              <a:t>lost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Assignments are listed according to priority (due date)</a:t>
            </a:r>
            <a:endParaRPr lang="en-AU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0" y="4258036"/>
            <a:ext cx="5573027" cy="2599964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lvl="0"/>
            <a:r>
              <a:rPr lang="en-AU" sz="1600" dirty="0" smtClean="0"/>
              <a:t>Cons:</a:t>
            </a:r>
          </a:p>
          <a:p>
            <a:pPr lvl="0"/>
            <a:r>
              <a:rPr lang="en-AU" sz="1600" dirty="0" smtClean="0"/>
              <a:t>Inability to </a:t>
            </a:r>
            <a:r>
              <a:rPr lang="en-AU" sz="1600" dirty="0"/>
              <a:t>see </a:t>
            </a:r>
            <a:r>
              <a:rPr lang="en-AU" sz="1600" dirty="0" smtClean="0"/>
              <a:t>timetable, exams, and assignments in </a:t>
            </a:r>
            <a:r>
              <a:rPr lang="en-AU" sz="1600" dirty="0"/>
              <a:t>month, </a:t>
            </a:r>
            <a:r>
              <a:rPr lang="en-AU" sz="1600" dirty="0" smtClean="0"/>
              <a:t>week, </a:t>
            </a:r>
            <a:r>
              <a:rPr lang="en-AU" sz="1600" dirty="0"/>
              <a:t>or day </a:t>
            </a:r>
            <a:r>
              <a:rPr lang="en-AU" sz="1600" dirty="0" smtClean="0"/>
              <a:t>format</a:t>
            </a:r>
            <a:endParaRPr lang="en-AU" sz="1600" dirty="0"/>
          </a:p>
          <a:p>
            <a:pPr lvl="0"/>
            <a:r>
              <a:rPr lang="en-AU" sz="1600" dirty="0" smtClean="0"/>
              <a:t>Exams and units can’t be added </a:t>
            </a:r>
          </a:p>
          <a:p>
            <a:pPr lvl="0"/>
            <a:r>
              <a:rPr lang="en-AU" sz="1600" dirty="0"/>
              <a:t>U</a:t>
            </a:r>
            <a:r>
              <a:rPr lang="en-AU" sz="1600" dirty="0" smtClean="0"/>
              <a:t>nits </a:t>
            </a:r>
            <a:r>
              <a:rPr lang="en-AU" sz="1600" dirty="0"/>
              <a:t>don’t </a:t>
            </a:r>
            <a:r>
              <a:rPr lang="en-AU" sz="1600" dirty="0" smtClean="0"/>
              <a:t>link </a:t>
            </a:r>
            <a:r>
              <a:rPr lang="en-AU" sz="1600" dirty="0"/>
              <a:t>assignment details to the assignment section</a:t>
            </a:r>
          </a:p>
          <a:p>
            <a:pPr lvl="0"/>
            <a:r>
              <a:rPr lang="en-AU" sz="1600" dirty="0" smtClean="0"/>
              <a:t>Reminders of due assignments aren’t sent out</a:t>
            </a:r>
          </a:p>
          <a:p>
            <a:pPr lvl="0"/>
            <a:r>
              <a:rPr lang="en-AU" sz="1600" dirty="0"/>
              <a:t>P</a:t>
            </a:r>
            <a:r>
              <a:rPr lang="en-AU" sz="1600" dirty="0" smtClean="0"/>
              <a:t>lanning of group </a:t>
            </a:r>
            <a:r>
              <a:rPr lang="en-AU" sz="1600" dirty="0"/>
              <a:t>assignments </a:t>
            </a:r>
            <a:r>
              <a:rPr lang="en-AU" sz="1600" dirty="0" smtClean="0"/>
              <a:t>and homework can’t be done</a:t>
            </a:r>
            <a:endParaRPr lang="en-AU" sz="1600" dirty="0"/>
          </a:p>
          <a:p>
            <a:pPr lvl="0"/>
            <a:r>
              <a:rPr lang="en-AU" sz="1600" dirty="0"/>
              <a:t>N</a:t>
            </a:r>
            <a:r>
              <a:rPr lang="en-AU" sz="1600" dirty="0" smtClean="0"/>
              <a:t>ot </a:t>
            </a:r>
            <a:r>
              <a:rPr lang="en-AU" sz="1600" dirty="0"/>
              <a:t>very user friendly </a:t>
            </a:r>
            <a:r>
              <a:rPr lang="en-AU" sz="1600" dirty="0" smtClean="0"/>
              <a:t>when trying to manage </a:t>
            </a:r>
            <a:r>
              <a:rPr lang="en-AU" sz="1600" dirty="0"/>
              <a:t>study and groups in classes</a:t>
            </a:r>
          </a:p>
          <a:p>
            <a:pPr lvl="0"/>
            <a:r>
              <a:rPr lang="en-AU" sz="1600" dirty="0" smtClean="0"/>
              <a:t>No calendar </a:t>
            </a:r>
            <a:r>
              <a:rPr lang="en-AU" sz="1600" dirty="0"/>
              <a:t>view </a:t>
            </a:r>
            <a:endParaRPr lang="en-AU" sz="1600" dirty="0" smtClean="0"/>
          </a:p>
        </p:txBody>
      </p:sp>
    </p:spTree>
    <p:extLst>
      <p:ext uri="{BB962C8B-B14F-4D97-AF65-F5344CB8AC3E}">
        <p14:creationId xmlns:p14="http://schemas.microsoft.com/office/powerpoint/2010/main" val="37634564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52919" y="2002055"/>
            <a:ext cx="2947482" cy="3722964"/>
          </a:xfrm>
        </p:spPr>
        <p:txBody>
          <a:bodyPr/>
          <a:lstStyle/>
          <a:p>
            <a:r>
              <a:rPr lang="en-AU" dirty="0"/>
              <a:t/>
            </a:r>
            <a:br>
              <a:rPr lang="en-AU" dirty="0"/>
            </a:br>
            <a:r>
              <a:rPr lang="en-AU" dirty="0" smtClean="0"/>
              <a:t>Microsoft </a:t>
            </a:r>
            <a:r>
              <a:rPr lang="en-AU" dirty="0"/>
              <a:t>Outlook &amp; </a:t>
            </a:r>
            <a:br>
              <a:rPr lang="en-AU" dirty="0"/>
            </a:br>
            <a:r>
              <a:rPr lang="en-AU" dirty="0"/>
              <a:t>Google Calendar</a:t>
            </a:r>
            <a:endParaRPr lang="en-AU" dirty="0"/>
          </a:p>
        </p:txBody>
      </p:sp>
      <p:pic>
        <p:nvPicPr>
          <p:cNvPr id="5" name="Picture 4"/>
          <p:cNvPicPr>
            <a:picLocks/>
          </p:cNvPicPr>
          <p:nvPr/>
        </p:nvPicPr>
        <p:blipFill rotWithShape="1">
          <a:blip r:embed="rId2"/>
          <a:srcRect l="37685" t="18870" r="38982" b="14760"/>
          <a:stretch/>
        </p:blipFill>
        <p:spPr>
          <a:xfrm>
            <a:off x="10392000" y="2956"/>
            <a:ext cx="1800000" cy="3240000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/>
        </p:nvPicPr>
        <p:blipFill rotWithShape="1">
          <a:blip r:embed="rId3"/>
          <a:srcRect l="55510" t="31270" r="25231" b="18266"/>
          <a:stretch/>
        </p:blipFill>
        <p:spPr>
          <a:xfrm>
            <a:off x="8592000" y="0"/>
            <a:ext cx="1800000" cy="3240000"/>
          </a:xfrm>
          <a:prstGeom prst="rect">
            <a:avLst/>
          </a:prstGeom>
        </p:spPr>
      </p:pic>
      <p:pic>
        <p:nvPicPr>
          <p:cNvPr id="8" name="Picture 7"/>
          <p:cNvPicPr>
            <a:picLocks/>
          </p:cNvPicPr>
          <p:nvPr/>
        </p:nvPicPr>
        <p:blipFill rotWithShape="1">
          <a:blip r:embed="rId4"/>
          <a:srcRect l="34622" t="6587" r="34869" b="8508"/>
          <a:stretch/>
        </p:blipFill>
        <p:spPr>
          <a:xfrm>
            <a:off x="6792000" y="0"/>
            <a:ext cx="1800000" cy="3240000"/>
          </a:xfrm>
          <a:prstGeom prst="rect">
            <a:avLst/>
          </a:prstGeom>
        </p:spPr>
      </p:pic>
      <p:pic>
        <p:nvPicPr>
          <p:cNvPr id="9" name="Picture 8"/>
          <p:cNvPicPr>
            <a:picLocks/>
          </p:cNvPicPr>
          <p:nvPr/>
        </p:nvPicPr>
        <p:blipFill rotWithShape="1">
          <a:blip r:embed="rId5"/>
          <a:srcRect l="64344" t="19098" r="13241" b="17482"/>
          <a:stretch/>
        </p:blipFill>
        <p:spPr>
          <a:xfrm>
            <a:off x="4992000" y="0"/>
            <a:ext cx="1800000" cy="3240000"/>
          </a:xfrm>
          <a:prstGeom prst="rect">
            <a:avLst/>
          </a:prstGeom>
        </p:spPr>
      </p:pic>
      <p:pic>
        <p:nvPicPr>
          <p:cNvPr id="10" name="Picture 9"/>
          <p:cNvPicPr>
            <a:picLocks/>
          </p:cNvPicPr>
          <p:nvPr/>
        </p:nvPicPr>
        <p:blipFill rotWithShape="1">
          <a:blip r:embed="rId6"/>
          <a:srcRect l="37595" t="18962" r="38886" b="14445"/>
          <a:stretch/>
        </p:blipFill>
        <p:spPr>
          <a:xfrm>
            <a:off x="10392000" y="3618000"/>
            <a:ext cx="1800000" cy="324000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/>
        </p:nvPicPr>
        <p:blipFill rotWithShape="1">
          <a:blip r:embed="rId7"/>
          <a:srcRect l="37639" t="18884" r="38889" b="14375"/>
          <a:stretch/>
        </p:blipFill>
        <p:spPr>
          <a:xfrm>
            <a:off x="8592000" y="3618000"/>
            <a:ext cx="1800000" cy="3240000"/>
          </a:xfrm>
          <a:prstGeom prst="rect">
            <a:avLst/>
          </a:prstGeom>
        </p:spPr>
      </p:pic>
      <p:pic>
        <p:nvPicPr>
          <p:cNvPr id="12" name="Picture 11"/>
          <p:cNvPicPr>
            <a:picLocks/>
          </p:cNvPicPr>
          <p:nvPr/>
        </p:nvPicPr>
        <p:blipFill rotWithShape="1">
          <a:blip r:embed="rId8"/>
          <a:srcRect l="37639" t="18814" r="38918" b="14518"/>
          <a:stretch/>
        </p:blipFill>
        <p:spPr>
          <a:xfrm>
            <a:off x="6792000" y="3618000"/>
            <a:ext cx="1800000" cy="3240000"/>
          </a:xfrm>
          <a:prstGeom prst="rect">
            <a:avLst/>
          </a:prstGeom>
        </p:spPr>
      </p:pic>
      <p:pic>
        <p:nvPicPr>
          <p:cNvPr id="13" name="Content Placeholder 12"/>
          <p:cNvPicPr>
            <a:picLocks noGrp="1"/>
          </p:cNvPicPr>
          <p:nvPr>
            <p:ph idx="1"/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2000" y="3618000"/>
            <a:ext cx="1800000" cy="3240000"/>
          </a:xfrm>
        </p:spPr>
      </p:pic>
      <p:sp>
        <p:nvSpPr>
          <p:cNvPr id="17" name="TextBox 16"/>
          <p:cNvSpPr txBox="1"/>
          <p:nvPr/>
        </p:nvSpPr>
        <p:spPr>
          <a:xfrm>
            <a:off x="0" y="0"/>
            <a:ext cx="4991999" cy="2554545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lvl="0"/>
            <a:r>
              <a:rPr lang="en-AU" sz="1600" dirty="0" smtClean="0"/>
              <a:t>Pros: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Can add tasks</a:t>
            </a:r>
            <a:r>
              <a:rPr lang="en-AU" sz="1600" dirty="0"/>
              <a:t>, goals, assignments, exams and any other commitments </a:t>
            </a:r>
            <a:endParaRPr lang="en-AU" sz="1600" dirty="0" smtClean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Can </a:t>
            </a:r>
            <a:r>
              <a:rPr lang="en-AU" sz="1600" dirty="0"/>
              <a:t>invite group members to events </a:t>
            </a:r>
            <a:endParaRPr lang="en-AU" sz="1600" dirty="0" smtClean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Reminders can be set for tasks, events ,and goals</a:t>
            </a:r>
            <a:endParaRPr lang="en-AU" sz="16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Is a very simple, </a:t>
            </a:r>
            <a:r>
              <a:rPr lang="en-AU" sz="1600" dirty="0"/>
              <a:t>easy to follow layout </a:t>
            </a:r>
            <a:endParaRPr lang="en-AU" sz="1600" dirty="0" smtClean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/>
              <a:t>D</a:t>
            </a:r>
            <a:r>
              <a:rPr lang="en-AU" sz="1600" dirty="0" smtClean="0"/>
              <a:t>ata </a:t>
            </a:r>
            <a:r>
              <a:rPr lang="en-AU" sz="1600" dirty="0"/>
              <a:t>is always synced </a:t>
            </a:r>
            <a:r>
              <a:rPr lang="en-AU" sz="1600" dirty="0" smtClean="0"/>
              <a:t>= no data loss</a:t>
            </a:r>
            <a:endParaRPr lang="en-AU" sz="16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Has flexible </a:t>
            </a:r>
            <a:r>
              <a:rPr lang="en-AU" sz="1600" dirty="0"/>
              <a:t>calendar viewings </a:t>
            </a:r>
            <a:r>
              <a:rPr lang="en-AU" sz="1600" dirty="0" smtClean="0"/>
              <a:t>(month, week, day, schedule)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/>
              <a:t>C</a:t>
            </a:r>
            <a:r>
              <a:rPr lang="en-AU" sz="1600" dirty="0" smtClean="0"/>
              <a:t>an </a:t>
            </a:r>
            <a:r>
              <a:rPr lang="en-AU" sz="1600" dirty="0"/>
              <a:t>get accurate locations </a:t>
            </a:r>
            <a:r>
              <a:rPr lang="en-AU" sz="1600" dirty="0" smtClean="0"/>
              <a:t>for events (Google Maps)</a:t>
            </a:r>
            <a:endParaRPr lang="en-AU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1" y="5534561"/>
            <a:ext cx="4991998" cy="1323439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lvl="0"/>
            <a:r>
              <a:rPr lang="en-AU" sz="1600" dirty="0" smtClean="0"/>
              <a:t>Cons: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No prioritisation of tasks, events ,or goals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No ability to compare calendars </a:t>
            </a:r>
            <a:r>
              <a:rPr lang="en-AU" sz="1600" dirty="0"/>
              <a:t>with </a:t>
            </a:r>
            <a:r>
              <a:rPr lang="en-AU" sz="1600" dirty="0" smtClean="0"/>
              <a:t>others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By default, reminders aren’t set for each task, event, and goal</a:t>
            </a:r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37634564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9" t="3293" r="68888" b="63756"/>
          <a:stretch/>
        </p:blipFill>
        <p:spPr>
          <a:xfrm>
            <a:off x="4090737" y="2173197"/>
            <a:ext cx="2501241" cy="25200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6" t="4664" r="10559" b="64686"/>
          <a:stretch/>
        </p:blipFill>
        <p:spPr>
          <a:xfrm>
            <a:off x="7152000" y="2706903"/>
            <a:ext cx="5040000" cy="795335"/>
          </a:xfrm>
          <a:prstGeom prst="rect">
            <a:avLst/>
          </a:prstGeom>
        </p:spPr>
      </p:pic>
      <p:pic>
        <p:nvPicPr>
          <p:cNvPr id="8" name="Content Placeholder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80" t="38698" r="9885" b="42562"/>
          <a:stretch/>
        </p:blipFill>
        <p:spPr>
          <a:xfrm>
            <a:off x="7152000" y="121011"/>
            <a:ext cx="5040000" cy="9202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9" t="46808" r="10201" b="7217"/>
          <a:stretch/>
        </p:blipFill>
        <p:spPr>
          <a:xfrm>
            <a:off x="7152000" y="3502238"/>
            <a:ext cx="5040000" cy="119095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1" t="3034" r="10343" b="53178"/>
          <a:stretch/>
        </p:blipFill>
        <p:spPr>
          <a:xfrm>
            <a:off x="7152000" y="4693197"/>
            <a:ext cx="5040000" cy="12318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9" t="56536" r="10557" b="13244"/>
          <a:stretch/>
        </p:blipFill>
        <p:spPr>
          <a:xfrm>
            <a:off x="7152000" y="5925004"/>
            <a:ext cx="5040000" cy="851587"/>
          </a:xfrm>
          <a:prstGeom prst="rect">
            <a:avLst/>
          </a:prstGeom>
        </p:spPr>
      </p:pic>
      <p:pic>
        <p:nvPicPr>
          <p:cNvPr id="11" name="Content Placeholder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15" t="62911" r="9838" b="3285"/>
          <a:stretch/>
        </p:blipFill>
        <p:spPr>
          <a:xfrm>
            <a:off x="7152000" y="1041285"/>
            <a:ext cx="5040000" cy="1665618"/>
          </a:xfrm>
          <a:prstGeom prst="rect">
            <a:avLst/>
          </a:prstGeom>
        </p:spPr>
      </p:pic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Assignment Calculator</a:t>
            </a:r>
            <a:endParaRPr lang="en-AU" dirty="0"/>
          </a:p>
        </p:txBody>
      </p:sp>
      <p:sp>
        <p:nvSpPr>
          <p:cNvPr id="15" name="TextBox 14"/>
          <p:cNvSpPr txBox="1"/>
          <p:nvPr/>
        </p:nvSpPr>
        <p:spPr>
          <a:xfrm>
            <a:off x="1" y="0"/>
            <a:ext cx="4993200" cy="1569660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lvl="0"/>
            <a:r>
              <a:rPr lang="en-AU" sz="1600" dirty="0" smtClean="0"/>
              <a:t>Pros: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Has great organisation for assignment </a:t>
            </a:r>
            <a:r>
              <a:rPr lang="en-AU" sz="1600" dirty="0"/>
              <a:t>planning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Has </a:t>
            </a:r>
            <a:r>
              <a:rPr lang="en-AU" sz="1600" dirty="0"/>
              <a:t>a detailed to do list for </a:t>
            </a:r>
            <a:r>
              <a:rPr lang="en-AU" sz="1600" dirty="0" smtClean="0"/>
              <a:t>a particular assignment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Very reliable – web based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Sorts tasks to do for assignment according to priority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5309100"/>
            <a:ext cx="4993200" cy="156966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lvl="0"/>
            <a:r>
              <a:rPr lang="en-AU" sz="1600" dirty="0" smtClean="0"/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/>
              <a:t>N</a:t>
            </a:r>
            <a:r>
              <a:rPr lang="en-AU" sz="1600" dirty="0" smtClean="0"/>
              <a:t>o </a:t>
            </a:r>
            <a:r>
              <a:rPr lang="en-AU" sz="1600" dirty="0"/>
              <a:t>focus on timetables, </a:t>
            </a:r>
            <a:r>
              <a:rPr lang="en-AU" sz="1600" dirty="0" smtClean="0"/>
              <a:t>exams, </a:t>
            </a:r>
            <a:r>
              <a:rPr lang="en-AU" sz="1600" dirty="0"/>
              <a:t>or calendar </a:t>
            </a:r>
            <a:r>
              <a:rPr lang="en-AU" sz="1600" dirty="0" smtClean="0"/>
              <a:t>views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/>
              <a:t>N</a:t>
            </a:r>
            <a:r>
              <a:rPr lang="en-AU" sz="1600" dirty="0" smtClean="0"/>
              <a:t>o </a:t>
            </a:r>
            <a:r>
              <a:rPr lang="en-AU" sz="1600" dirty="0"/>
              <a:t>reminders </a:t>
            </a:r>
            <a:r>
              <a:rPr lang="en-AU" sz="1600" dirty="0" smtClean="0"/>
              <a:t>for assignment steps</a:t>
            </a:r>
            <a:endParaRPr lang="en-AU" sz="16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No ability </a:t>
            </a:r>
            <a:r>
              <a:rPr lang="en-AU" sz="1600" dirty="0"/>
              <a:t>to add external </a:t>
            </a:r>
            <a:r>
              <a:rPr lang="en-AU" sz="1600" dirty="0" smtClean="0"/>
              <a:t>tasks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No ability to collaborate with group members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AU" sz="1600" dirty="0" smtClean="0"/>
              <a:t>No ability to set tasks for other people</a:t>
            </a:r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37634564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Comparison of Competitors</a:t>
            </a:r>
            <a:endParaRPr lang="en-AU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3615863" y="863600"/>
          <a:ext cx="7972425" cy="5121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634564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1498</TotalTime>
  <Words>408</Words>
  <Application>Microsoft Office PowerPoint</Application>
  <PresentationFormat>Widescreen</PresentationFormat>
  <Paragraphs>61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Corbel</vt:lpstr>
      <vt:lpstr>Wingdings 2</vt:lpstr>
      <vt:lpstr>Frame</vt:lpstr>
      <vt:lpstr>Competitors</vt:lpstr>
      <vt:lpstr>My Study  Life –  School  Planner</vt:lpstr>
      <vt:lpstr>QUT Blackboard / Virtual</vt:lpstr>
      <vt:lpstr> Microsoft Outlook &amp;  Google Calendar</vt:lpstr>
      <vt:lpstr>Assignment Calculator</vt:lpstr>
      <vt:lpstr>Comparison of Competitors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Veronika Strela</dc:creator>
  <cp:lastModifiedBy>Veronika Strela</cp:lastModifiedBy>
  <cp:revision>29</cp:revision>
  <dcterms:created xsi:type="dcterms:W3CDTF">2018-03-27T10:23:46Z</dcterms:created>
  <dcterms:modified xsi:type="dcterms:W3CDTF">2018-04-15T15:18:34Z</dcterms:modified>
</cp:coreProperties>
</file>

<file path=docProps/thumbnail.jpeg>
</file>